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1" r:id="rId2"/>
    <p:sldId id="256" r:id="rId3"/>
    <p:sldId id="257" r:id="rId4"/>
    <p:sldId id="328" r:id="rId5"/>
    <p:sldId id="329" r:id="rId6"/>
    <p:sldId id="359" r:id="rId7"/>
    <p:sldId id="361" r:id="rId8"/>
    <p:sldId id="366" r:id="rId9"/>
    <p:sldId id="367" r:id="rId10"/>
    <p:sldId id="356" r:id="rId11"/>
    <p:sldId id="332" r:id="rId12"/>
    <p:sldId id="382" r:id="rId13"/>
    <p:sldId id="386" r:id="rId14"/>
    <p:sldId id="387" r:id="rId15"/>
    <p:sldId id="333" r:id="rId16"/>
    <p:sldId id="330" r:id="rId17"/>
    <p:sldId id="388" r:id="rId18"/>
    <p:sldId id="331" r:id="rId19"/>
    <p:sldId id="338" r:id="rId20"/>
    <p:sldId id="259" r:id="rId21"/>
    <p:sldId id="389" r:id="rId22"/>
    <p:sldId id="314" r:id="rId23"/>
    <p:sldId id="354" r:id="rId24"/>
    <p:sldId id="372" r:id="rId25"/>
    <p:sldId id="373" r:id="rId26"/>
    <p:sldId id="365" r:id="rId27"/>
    <p:sldId id="375" r:id="rId28"/>
    <p:sldId id="374" r:id="rId29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el, marie-claude" initials="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7546" autoAdjust="0"/>
  </p:normalViewPr>
  <p:slideViewPr>
    <p:cSldViewPr snapToGrid="0">
      <p:cViewPr>
        <p:scale>
          <a:sx n="62" d="100"/>
          <a:sy n="62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7CD3-432C-46DE-BF6C-97D24B51F370}" type="datetimeFigureOut">
              <a:rPr lang="fr-FR" smtClean="0"/>
              <a:t>11/07/2016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EFD8-283D-44CC-B6D0-E2AD071BA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98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72223" cy="498224"/>
          </a:xfrm>
          <a:prstGeom prst="rect">
            <a:avLst/>
          </a:prstGeom>
        </p:spPr>
        <p:txBody>
          <a:bodyPr vert="horz" lIns="90894" tIns="45447" rIns="90894" bIns="454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197" y="2"/>
            <a:ext cx="2972223" cy="498224"/>
          </a:xfrm>
          <a:prstGeom prst="rect">
            <a:avLst/>
          </a:prstGeom>
        </p:spPr>
        <p:txBody>
          <a:bodyPr vert="horz" lIns="90894" tIns="45447" rIns="90894" bIns="45447" rtlCol="0"/>
          <a:lstStyle>
            <a:lvl1pPr algn="r">
              <a:defRPr sz="1200"/>
            </a:lvl1pPr>
          </a:lstStyle>
          <a:p>
            <a:fld id="{511C56A3-937C-4511-8F70-02D00F4B4418}" type="datetimeFigureOut">
              <a:rPr lang="fr-FR" smtClean="0"/>
              <a:t>11/07/2016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38250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4" tIns="45447" rIns="90894" bIns="4544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170" y="4777278"/>
            <a:ext cx="5487669" cy="3908536"/>
          </a:xfrm>
          <a:prstGeom prst="rect">
            <a:avLst/>
          </a:prstGeom>
        </p:spPr>
        <p:txBody>
          <a:bodyPr vert="horz" lIns="90894" tIns="45447" rIns="90894" bIns="4544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428417"/>
            <a:ext cx="2972223" cy="498224"/>
          </a:xfrm>
          <a:prstGeom prst="rect">
            <a:avLst/>
          </a:prstGeom>
        </p:spPr>
        <p:txBody>
          <a:bodyPr vert="horz" lIns="90894" tIns="45447" rIns="90894" bIns="454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197" y="9428417"/>
            <a:ext cx="2972223" cy="498224"/>
          </a:xfrm>
          <a:prstGeom prst="rect">
            <a:avLst/>
          </a:prstGeom>
        </p:spPr>
        <p:txBody>
          <a:bodyPr vert="horz" lIns="90894" tIns="45447" rIns="90894" bIns="45447" rtlCol="0" anchor="b"/>
          <a:lstStyle>
            <a:lvl1pPr algn="r">
              <a:defRPr sz="1200"/>
            </a:lvl1pPr>
          </a:lstStyle>
          <a:p>
            <a:fld id="{125A0067-0B79-40A8-A947-CA3B1EC5BB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4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4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322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69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81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72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87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7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956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39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11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4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293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898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134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4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endParaRPr lang="fr-FR" dirty="0" smtClean="0">
              <a:solidFill>
                <a:srgbClr val="92D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606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68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04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22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945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5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05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40B7-C5EB-4F73-8552-683B05A00AB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5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2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35EAE-4E3C-47D6-8963-C17108782A8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6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59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5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A0067-0B79-40A8-A947-CA3B1EC5BBA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25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5" r="1119"/>
          <a:stretch/>
        </p:blipFill>
        <p:spPr>
          <a:xfrm>
            <a:off x="6719045" y="0"/>
            <a:ext cx="2424955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t="24973" r="78916" b="7749"/>
          <a:stretch/>
        </p:blipFill>
        <p:spPr>
          <a:xfrm>
            <a:off x="0" y="2256638"/>
            <a:ext cx="2038525" cy="46013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492896"/>
            <a:ext cx="7772400" cy="940231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005B8C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TITRE DE NIVEAU 1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573016"/>
            <a:ext cx="64008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4C627D"/>
                </a:solidFill>
                <a:latin typeface="Arial 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NIVEAU 2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4611"/>
            <a:ext cx="3276600" cy="981075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>
            <a:off x="4716016" y="5589240"/>
            <a:ext cx="3672408" cy="126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rgbClr val="2898D0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8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Cekoïa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B8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Conseil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62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rue Martel, 75010 PARIS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4C62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B8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www.cekoia.eu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2555403" y="4312394"/>
            <a:ext cx="3960813" cy="412750"/>
          </a:xfrm>
        </p:spPr>
        <p:txBody>
          <a:bodyPr>
            <a:normAutofit/>
          </a:bodyPr>
          <a:lstStyle>
            <a:lvl1pPr algn="ctr">
              <a:defRPr sz="1800" b="0">
                <a:solidFill>
                  <a:srgbClr val="005B8C"/>
                </a:solidFill>
              </a:defRPr>
            </a:lvl1pPr>
          </a:lstStyle>
          <a:p>
            <a:pPr lvl="0"/>
            <a:r>
              <a:rPr lang="fr-FR" dirty="0" smtClean="0"/>
              <a:t>Annexe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1" hasCustomPrompt="1"/>
          </p:nvPr>
        </p:nvSpPr>
        <p:spPr>
          <a:xfrm>
            <a:off x="1835696" y="4941168"/>
            <a:ext cx="5472608" cy="360040"/>
          </a:xfrm>
        </p:spPr>
        <p:txBody>
          <a:bodyPr>
            <a:normAutofit/>
          </a:bodyPr>
          <a:lstStyle>
            <a:lvl1pPr algn="ctr">
              <a:defRPr sz="1400" b="0" baseline="0">
                <a:solidFill>
                  <a:srgbClr val="4C627D"/>
                </a:solidFill>
              </a:defRPr>
            </a:lvl1pPr>
          </a:lstStyle>
          <a:p>
            <a:pPr lvl="0"/>
            <a:r>
              <a:rPr lang="fr-FR" dirty="0" smtClean="0"/>
              <a:t>Proposition d’intervention septembre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14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4" r="1851" b="336"/>
          <a:stretch>
            <a:fillRect/>
          </a:stretch>
        </p:blipFill>
        <p:spPr bwMode="auto">
          <a:xfrm>
            <a:off x="7142163" y="0"/>
            <a:ext cx="2001837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2555777" y="1715666"/>
            <a:ext cx="12611" cy="1738252"/>
          </a:xfrm>
          <a:prstGeom prst="line">
            <a:avLst/>
          </a:prstGeom>
          <a:ln w="31750">
            <a:solidFill>
              <a:srgbClr val="2898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6227763"/>
            <a:ext cx="800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29510" r="79089" b="7748"/>
          <a:stretch>
            <a:fillRect/>
          </a:stretch>
        </p:blipFill>
        <p:spPr bwMode="auto">
          <a:xfrm>
            <a:off x="0" y="2568575"/>
            <a:ext cx="2022475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-9525" y="908720"/>
            <a:ext cx="2460625" cy="63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rgbClr val="2898D0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fr-FR" sz="2800" dirty="0" smtClean="0">
                <a:solidFill>
                  <a:srgbClr val="005B8C"/>
                </a:solidFill>
                <a:latin typeface="Arial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42088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7C6CF-9481-4821-9D34-A4ABA03790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78125" y="1662658"/>
            <a:ext cx="570326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914400" rtl="0" eaLnBrk="1" latinLnBrk="0" hangingPunct="1">
              <a:spcBef>
                <a:spcPct val="20000"/>
              </a:spcBef>
              <a:buFont typeface="ITC Zapf Dingbats" pitchFamily="82" charset="2"/>
              <a:buNone/>
            </a:pPr>
            <a:r>
              <a:rPr lang="fr-FR" sz="2400" b="0" kern="1200" baseline="0" dirty="0" smtClean="0">
                <a:solidFill>
                  <a:srgbClr val="005B8C"/>
                </a:solidFill>
                <a:latin typeface="Arial" pitchFamily="34" charset="0"/>
                <a:ea typeface="+mn-ea"/>
                <a:cs typeface="Arial" pitchFamily="34" charset="0"/>
              </a:rPr>
              <a:t>Méthodologie </a:t>
            </a:r>
          </a:p>
          <a:p>
            <a:pPr marL="0" indent="0" algn="just" defTabSz="914400" rtl="0" eaLnBrk="1" latinLnBrk="0" hangingPunct="1">
              <a:spcBef>
                <a:spcPct val="20000"/>
              </a:spcBef>
              <a:buFont typeface="ITC Zapf Dingbats" pitchFamily="82" charset="2"/>
              <a:buNone/>
            </a:pPr>
            <a:r>
              <a:rPr lang="fr-FR" sz="2400" b="0" kern="1200" baseline="0" dirty="0" smtClean="0">
                <a:solidFill>
                  <a:srgbClr val="005B8C"/>
                </a:solidFill>
                <a:latin typeface="Arial" pitchFamily="34" charset="0"/>
                <a:ea typeface="+mn-ea"/>
                <a:cs typeface="Arial" pitchFamily="34" charset="0"/>
              </a:rPr>
              <a:t>Contexte actuel </a:t>
            </a:r>
          </a:p>
          <a:p>
            <a:pPr marL="0" indent="0" algn="just" defTabSz="914400" rtl="0" eaLnBrk="1" latinLnBrk="0" hangingPunct="1">
              <a:spcBef>
                <a:spcPct val="20000"/>
              </a:spcBef>
              <a:buFont typeface="ITC Zapf Dingbats" pitchFamily="82" charset="2"/>
              <a:buNone/>
            </a:pPr>
            <a:r>
              <a:rPr lang="fr-FR" sz="2400" b="0" kern="1200" baseline="0" dirty="0" smtClean="0">
                <a:solidFill>
                  <a:srgbClr val="005B8C"/>
                </a:solidFill>
                <a:latin typeface="Arial" pitchFamily="34" charset="0"/>
                <a:ea typeface="+mn-ea"/>
                <a:cs typeface="Arial" pitchFamily="34" charset="0"/>
              </a:rPr>
              <a:t>Etat des lieux</a:t>
            </a:r>
          </a:p>
          <a:p>
            <a:pPr marL="0" indent="0" algn="just" defTabSz="914400" rtl="0" eaLnBrk="1" latinLnBrk="0" hangingPunct="1">
              <a:spcBef>
                <a:spcPct val="20000"/>
              </a:spcBef>
              <a:buFont typeface="ITC Zapf Dingbats" pitchFamily="82" charset="2"/>
              <a:buNone/>
            </a:pPr>
            <a:r>
              <a:rPr lang="fr-FR" sz="2400" b="0" kern="1200" baseline="0" dirty="0" smtClean="0">
                <a:solidFill>
                  <a:srgbClr val="005B8C"/>
                </a:solidFill>
                <a:latin typeface="Arial" pitchFamily="34" charset="0"/>
                <a:ea typeface="+mn-ea"/>
                <a:cs typeface="Arial" pitchFamily="34" charset="0"/>
              </a:rPr>
              <a:t>Préconisations</a:t>
            </a:r>
          </a:p>
        </p:txBody>
      </p:sp>
    </p:spTree>
    <p:extLst>
      <p:ext uri="{BB962C8B-B14F-4D97-AF65-F5344CB8AC3E}">
        <p14:creationId xmlns:p14="http://schemas.microsoft.com/office/powerpoint/2010/main" val="374422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7380392" cy="8640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466" y="1196752"/>
            <a:ext cx="7366926" cy="4581248"/>
          </a:xfrm>
        </p:spPr>
        <p:txBody>
          <a:bodyPr/>
          <a:lstStyle>
            <a:lvl1pPr marL="342900" indent="-342900">
              <a:buFont typeface="Wingdings" pitchFamily="2" charset="2"/>
              <a:buChar char="Ü"/>
              <a:defRPr/>
            </a:lvl1pPr>
            <a:lvl2pPr>
              <a:defRPr>
                <a:solidFill>
                  <a:srgbClr val="4C627D"/>
                </a:solidFill>
              </a:defRPr>
            </a:lvl2pPr>
            <a:lvl3pPr marL="1143000" indent="-228600">
              <a:buFont typeface="Wingdings 3" pitchFamily="18" charset="2"/>
              <a:buChar char=""/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­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6" y="6227982"/>
            <a:ext cx="800100" cy="37147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734538" y="1052736"/>
            <a:ext cx="8132775" cy="0"/>
          </a:xfrm>
          <a:prstGeom prst="line">
            <a:avLst/>
          </a:prstGeom>
          <a:ln w="12700">
            <a:solidFill>
              <a:srgbClr val="005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6" t="69815"/>
          <a:stretch/>
        </p:blipFill>
        <p:spPr>
          <a:xfrm>
            <a:off x="7919206" y="4907560"/>
            <a:ext cx="1224793" cy="19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0000" y="188640"/>
            <a:ext cx="7380392" cy="86409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Modifiez le style du titre</a:t>
            </a:r>
            <a:br>
              <a:rPr lang="fr-FR" dirty="0" smtClean="0"/>
            </a:br>
            <a:r>
              <a:rPr lang="fr-FR" sz="1800" i="1" dirty="0" smtClean="0"/>
              <a:t>Sous titre du titre principal.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466" y="1196752"/>
            <a:ext cx="7366926" cy="4581248"/>
          </a:xfrm>
        </p:spPr>
        <p:txBody>
          <a:bodyPr/>
          <a:lstStyle>
            <a:lvl1pPr marL="342900" indent="-342900">
              <a:buFont typeface="Wingdings" pitchFamily="2" charset="2"/>
              <a:buChar char="Ü"/>
              <a:defRPr/>
            </a:lvl1pPr>
            <a:lvl2pPr>
              <a:defRPr>
                <a:solidFill>
                  <a:srgbClr val="4C627D"/>
                </a:solidFill>
              </a:defRPr>
            </a:lvl2pPr>
            <a:lvl3pPr marL="1143000" indent="-228600">
              <a:buFont typeface="Wingdings 3" pitchFamily="18" charset="2"/>
              <a:buChar char=""/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­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6" y="6227982"/>
            <a:ext cx="800100" cy="37147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734538" y="1052736"/>
            <a:ext cx="8132775" cy="0"/>
          </a:xfrm>
          <a:prstGeom prst="line">
            <a:avLst/>
          </a:prstGeom>
          <a:ln w="12700">
            <a:solidFill>
              <a:srgbClr val="005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6" t="69815"/>
          <a:stretch/>
        </p:blipFill>
        <p:spPr>
          <a:xfrm>
            <a:off x="7919206" y="4907560"/>
            <a:ext cx="1224793" cy="19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41" y="2051742"/>
            <a:ext cx="4090768" cy="1224852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5266256" y="3990645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dirty="0" smtClean="0">
                <a:solidFill>
                  <a:srgbClr val="005B8C"/>
                </a:solidFill>
                <a:latin typeface="Arial" pitchFamily="34" charset="0"/>
                <a:cs typeface="Arial" pitchFamily="34" charset="0"/>
              </a:rPr>
              <a:t>www.cekoia.eu</a:t>
            </a:r>
          </a:p>
          <a:p>
            <a:pPr algn="l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29417" r="77387"/>
          <a:stretch/>
        </p:blipFill>
        <p:spPr>
          <a:xfrm>
            <a:off x="2661" y="377442"/>
            <a:ext cx="2336067" cy="64805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7" t="69815" r="1999"/>
          <a:stretch/>
        </p:blipFill>
        <p:spPr>
          <a:xfrm>
            <a:off x="7092280" y="3017358"/>
            <a:ext cx="2051720" cy="3840642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5239000" y="3356266"/>
            <a:ext cx="2664296" cy="634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rgbClr val="2898D0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62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 rue Martel 75010 PARIS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62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Tél. 01 42 46 81 67 • Fax 09 81 38 58 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627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RCS Paris 513 724 021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4C62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27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B948-1238-45A1-80C7-427D3844311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2" r:id="rId3"/>
    <p:sldLayoutId id="2147483664" r:id="rId4"/>
    <p:sldLayoutId id="214748366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5B8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ITC Zapf Dingbats" pitchFamily="82" charset="2"/>
        <a:buNone/>
        <a:defRPr sz="2400" b="1" kern="1200">
          <a:solidFill>
            <a:srgbClr val="2898D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4C627D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5840" y="1669833"/>
            <a:ext cx="7772400" cy="94023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Évaluation du dispositif CLIC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610064"/>
            <a:ext cx="6400800" cy="576064"/>
          </a:xfrm>
        </p:spPr>
        <p:txBody>
          <a:bodyPr/>
          <a:lstStyle/>
          <a:p>
            <a:r>
              <a:rPr lang="fr-FR" dirty="0" smtClean="0"/>
              <a:t>Département de Maine-et-Loire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907250" y="3497607"/>
            <a:ext cx="7325032" cy="412750"/>
          </a:xfrm>
        </p:spPr>
        <p:txBody>
          <a:bodyPr>
            <a:noAutofit/>
          </a:bodyPr>
          <a:lstStyle/>
          <a:p>
            <a:r>
              <a:rPr lang="fr-FR" sz="2000" dirty="0" smtClean="0"/>
              <a:t>I – Restitution de l’étude par le Cabinet </a:t>
            </a:r>
          </a:p>
          <a:p>
            <a:r>
              <a:rPr lang="fr-FR" sz="2000" dirty="0" err="1" smtClean="0"/>
              <a:t>Cekoïa</a:t>
            </a:r>
            <a:r>
              <a:rPr lang="fr-FR" sz="2000" dirty="0" smtClean="0"/>
              <a:t> Conseil</a:t>
            </a:r>
          </a:p>
          <a:p>
            <a:endParaRPr lang="fr-FR" sz="2000" dirty="0" smtClean="0"/>
          </a:p>
          <a:p>
            <a:r>
              <a:rPr lang="fr-FR" sz="2000" dirty="0" smtClean="0"/>
              <a:t>II – Perspectives départementales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762"/>
            <a:ext cx="9144000" cy="1091622"/>
          </a:xfrm>
          <a:prstGeom prst="rect">
            <a:avLst/>
          </a:prstGeom>
        </p:spPr>
      </p:pic>
      <p:sp>
        <p:nvSpPr>
          <p:cNvPr id="6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589359" y="6339573"/>
            <a:ext cx="3960813" cy="41275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6 juillet 2016, Hôtel du Département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635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56" y="2586664"/>
            <a:ext cx="335690" cy="3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Activité (1/5)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093514"/>
            <a:ext cx="7380392" cy="19604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Un constat d’activités différenciées</a:t>
            </a:r>
          </a:p>
          <a:p>
            <a:pPr lvl="1" algn="just"/>
            <a:r>
              <a:rPr lang="fr-FR" dirty="0" smtClean="0"/>
              <a:t>Des données à pondérer car certains CLIC constituent également une porte d’entrée pour des dispositifs associés</a:t>
            </a:r>
          </a:p>
          <a:p>
            <a:pPr lvl="2" algn="just"/>
            <a:r>
              <a:rPr lang="fr-FR" dirty="0"/>
              <a:t>139 personnes aidées pour 1000 personnes de 75 ans et plus au niveau départemental en </a:t>
            </a:r>
            <a:r>
              <a:rPr lang="fr-FR" dirty="0" smtClean="0"/>
              <a:t>2014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2" algn="just"/>
            <a:endParaRPr lang="fr-FR" dirty="0" smtClean="0"/>
          </a:p>
          <a:p>
            <a:pPr lvl="6"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lvl="1" algn="just"/>
            <a:endParaRPr lang="fr-FR" dirty="0" smtClean="0"/>
          </a:p>
          <a:p>
            <a:pPr lvl="1"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728008" y="6122997"/>
            <a:ext cx="409299" cy="24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91235" y="6111274"/>
            <a:ext cx="2402384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départementale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b="15090"/>
          <a:stretch/>
        </p:blipFill>
        <p:spPr>
          <a:xfrm>
            <a:off x="1759527" y="2992614"/>
            <a:ext cx="5860473" cy="29584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1805575" y="6093942"/>
            <a:ext cx="3626372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Année de référence : 2014</a:t>
            </a:r>
          </a:p>
        </p:txBody>
      </p:sp>
    </p:spTree>
    <p:extLst>
      <p:ext uri="{BB962C8B-B14F-4D97-AF65-F5344CB8AC3E}">
        <p14:creationId xmlns:p14="http://schemas.microsoft.com/office/powerpoint/2010/main" val="15166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Activité (2/5)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5125"/>
          <a:stretch/>
        </p:blipFill>
        <p:spPr>
          <a:xfrm>
            <a:off x="1707313" y="2351294"/>
            <a:ext cx="5786306" cy="3252337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720000" y="1093514"/>
            <a:ext cx="7380392" cy="196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400" b="1" kern="1200">
                <a:solidFill>
                  <a:srgbClr val="2898D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4C62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3" pitchFamily="18" charset="2"/>
              <a:buChar char="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Un constat d’activités différenciées</a:t>
            </a:r>
          </a:p>
          <a:p>
            <a:pPr lvl="1" algn="just"/>
            <a:r>
              <a:rPr lang="fr-FR" dirty="0"/>
              <a:t>168 demandes pour 1000 personnes de 75 ans et plus au niveau départemental en </a:t>
            </a:r>
            <a:r>
              <a:rPr lang="fr-FR" dirty="0" smtClean="0"/>
              <a:t>2014	</a:t>
            </a:r>
            <a:endParaRPr lang="fr-FR" dirty="0"/>
          </a:p>
          <a:p>
            <a:pPr lvl="1" algn="just"/>
            <a:endParaRPr lang="fr-FR" dirty="0" smtClean="0"/>
          </a:p>
          <a:p>
            <a:pPr lvl="1" algn="just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728008" y="5783030"/>
            <a:ext cx="409299" cy="24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091235" y="5771307"/>
            <a:ext cx="2402384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départementale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05575" y="5753975"/>
            <a:ext cx="3626372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Année de référence : 2014</a:t>
            </a:r>
          </a:p>
        </p:txBody>
      </p:sp>
    </p:spTree>
    <p:extLst>
      <p:ext uri="{BB962C8B-B14F-4D97-AF65-F5344CB8AC3E}">
        <p14:creationId xmlns:p14="http://schemas.microsoft.com/office/powerpoint/2010/main" val="2895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(3/5)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720000" y="1093514"/>
            <a:ext cx="7380392" cy="196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400" b="1" kern="1200">
                <a:solidFill>
                  <a:srgbClr val="2898D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4C62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3" pitchFamily="18" charset="2"/>
              <a:buChar char="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Un constat d’activités différenciées</a:t>
            </a:r>
          </a:p>
          <a:p>
            <a:pPr lvl="1" algn="just"/>
            <a:r>
              <a:rPr lang="fr-FR" dirty="0"/>
              <a:t>351 personnes aidées par ETP de CLIC au niveau départemental en </a:t>
            </a:r>
            <a:r>
              <a:rPr lang="fr-FR" dirty="0" smtClean="0"/>
              <a:t>2014	</a:t>
            </a:r>
            <a:endParaRPr lang="fr-FR" dirty="0"/>
          </a:p>
          <a:p>
            <a:pPr lvl="1" algn="just"/>
            <a:endParaRPr lang="fr-FR" dirty="0" smtClean="0"/>
          </a:p>
          <a:p>
            <a:pPr lvl="1" algn="just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376318" y="5618908"/>
            <a:ext cx="409299" cy="24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39545" y="5607185"/>
            <a:ext cx="2402384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départementale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53885" y="5589853"/>
            <a:ext cx="3626372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Année de référence : 2014</a:t>
            </a:r>
          </a:p>
        </p:txBody>
      </p:sp>
      <p:pic>
        <p:nvPicPr>
          <p:cNvPr id="10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16861"/>
          <a:stretch/>
        </p:blipFill>
        <p:spPr>
          <a:xfrm>
            <a:off x="1445925" y="2383950"/>
            <a:ext cx="6221652" cy="31090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3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(4/5)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720000" y="1093514"/>
            <a:ext cx="7380392" cy="196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400" b="1" kern="1200">
                <a:solidFill>
                  <a:srgbClr val="2898D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4C62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3" pitchFamily="18" charset="2"/>
              <a:buChar char="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Un constat d’activités différenciées</a:t>
            </a:r>
          </a:p>
          <a:p>
            <a:pPr lvl="1" algn="just"/>
            <a:r>
              <a:rPr lang="fr-FR" dirty="0"/>
              <a:t>423 demandes par ETP de CLIC au niveau départemental en </a:t>
            </a:r>
            <a:r>
              <a:rPr lang="fr-FR" dirty="0" smtClean="0"/>
              <a:t>2014</a:t>
            </a:r>
          </a:p>
          <a:p>
            <a:pPr lvl="1" algn="just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376318" y="5232049"/>
            <a:ext cx="409299" cy="24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39545" y="5220326"/>
            <a:ext cx="2402384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départementale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453885" y="5202994"/>
            <a:ext cx="3626372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Année de référence : 2014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/>
          <a:srcRect b="16600"/>
          <a:stretch/>
        </p:blipFill>
        <p:spPr>
          <a:xfrm>
            <a:off x="1453884" y="2344616"/>
            <a:ext cx="6263211" cy="28028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76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Activité (5/5)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074520"/>
            <a:ext cx="7966799" cy="52818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r-FR" sz="2000" dirty="0" smtClean="0"/>
              <a:t>Une </a:t>
            </a:r>
            <a:r>
              <a:rPr lang="fr-FR" sz="2000" dirty="0"/>
              <a:t>évolution du profil des personnes accompagnées 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Un public de plus en plus âgé </a:t>
            </a:r>
          </a:p>
          <a:p>
            <a:pPr lvl="2">
              <a:lnSpc>
                <a:spcPct val="110000"/>
              </a:lnSpc>
            </a:pPr>
            <a:r>
              <a:rPr lang="fr-FR" dirty="0" smtClean="0"/>
              <a:t>Une augmentation de 29</a:t>
            </a:r>
            <a:r>
              <a:rPr lang="fr-FR" dirty="0"/>
              <a:t>% </a:t>
            </a:r>
            <a:r>
              <a:rPr lang="fr-FR" dirty="0" smtClean="0"/>
              <a:t>des personnes de </a:t>
            </a:r>
            <a:r>
              <a:rPr lang="fr-FR" dirty="0"/>
              <a:t>75 ans et </a:t>
            </a:r>
            <a:r>
              <a:rPr lang="fr-FR" dirty="0" smtClean="0"/>
              <a:t>+ entre 2012 et 2014 </a:t>
            </a:r>
            <a:r>
              <a:rPr lang="fr-FR" dirty="0"/>
              <a:t>parmi la population </a:t>
            </a:r>
            <a:r>
              <a:rPr lang="fr-FR" dirty="0" smtClean="0"/>
              <a:t>aidée </a:t>
            </a:r>
            <a:r>
              <a:rPr lang="fr-FR" dirty="0"/>
              <a:t>au niveau départemental </a:t>
            </a:r>
            <a:endParaRPr lang="fr-FR" dirty="0" smtClean="0"/>
          </a:p>
          <a:p>
            <a:pPr lvl="1">
              <a:lnSpc>
                <a:spcPct val="110000"/>
              </a:lnSpc>
            </a:pPr>
            <a:r>
              <a:rPr lang="fr-FR" sz="2000" dirty="0"/>
              <a:t>Des situations complexes </a:t>
            </a:r>
          </a:p>
          <a:p>
            <a:pPr lvl="2">
              <a:lnSpc>
                <a:spcPct val="110000"/>
              </a:lnSpc>
            </a:pPr>
            <a:r>
              <a:rPr lang="fr-FR" dirty="0"/>
              <a:t>Problématiques multiples, troubles cognitifs, troubles psychiques… 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fr-FR" dirty="0"/>
          </a:p>
          <a:p>
            <a:pPr>
              <a:lnSpc>
                <a:spcPct val="110000"/>
              </a:lnSpc>
            </a:pPr>
            <a:r>
              <a:rPr lang="fr-FR" sz="2000" dirty="0"/>
              <a:t>Une augmentation générale du nombre de personnes aidées et des demandes traitées entre 2012 et 2014 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Personnes aidées : +</a:t>
            </a:r>
            <a:r>
              <a:rPr lang="fr-FR" sz="2000" dirty="0"/>
              <a:t>22% en moyenne départementale </a:t>
            </a:r>
          </a:p>
          <a:p>
            <a:pPr lvl="1">
              <a:lnSpc>
                <a:spcPct val="110000"/>
              </a:lnSpc>
            </a:pPr>
            <a:r>
              <a:rPr lang="fr-FR" sz="2000" dirty="0" smtClean="0"/>
              <a:t>Demandes traités : </a:t>
            </a:r>
            <a:r>
              <a:rPr lang="fr-FR" sz="2000" dirty="0"/>
              <a:t>des variations de +5% à +49% </a:t>
            </a:r>
            <a:r>
              <a:rPr lang="fr-FR" sz="2000" dirty="0" smtClean="0"/>
              <a:t>selon </a:t>
            </a:r>
            <a:r>
              <a:rPr lang="fr-FR" sz="2000" dirty="0"/>
              <a:t>les </a:t>
            </a:r>
            <a:r>
              <a:rPr lang="fr-FR" sz="2000" dirty="0" smtClean="0"/>
              <a:t>CLIC</a:t>
            </a:r>
          </a:p>
          <a:p>
            <a:pPr lvl="2">
              <a:lnSpc>
                <a:spcPct val="110000"/>
              </a:lnSpc>
            </a:pPr>
            <a:r>
              <a:rPr lang="fr-FR" dirty="0" smtClean="0"/>
              <a:t>Répartition des demandes par thématique : </a:t>
            </a:r>
          </a:p>
          <a:p>
            <a:pPr lvl="3">
              <a:lnSpc>
                <a:spcPct val="110000"/>
              </a:lnSpc>
            </a:pPr>
            <a:r>
              <a:rPr lang="fr-FR" dirty="0" smtClean="0"/>
              <a:t>Soutien </a:t>
            </a:r>
            <a:r>
              <a:rPr lang="fr-FR" dirty="0"/>
              <a:t>et la vie à domicile </a:t>
            </a:r>
            <a:r>
              <a:rPr lang="fr-FR" dirty="0" smtClean="0"/>
              <a:t>: 40%</a:t>
            </a:r>
            <a:endParaRPr lang="fr-FR" dirty="0"/>
          </a:p>
          <a:p>
            <a:pPr lvl="3">
              <a:lnSpc>
                <a:spcPct val="110000"/>
              </a:lnSpc>
            </a:pPr>
            <a:r>
              <a:rPr lang="fr-FR" dirty="0" smtClean="0"/>
              <a:t>L’information </a:t>
            </a:r>
            <a:r>
              <a:rPr lang="fr-FR" dirty="0"/>
              <a:t>sociale </a:t>
            </a:r>
            <a:r>
              <a:rPr lang="fr-FR" dirty="0" smtClean="0"/>
              <a:t>: 37%</a:t>
            </a:r>
            <a:endParaRPr lang="fr-FR" dirty="0"/>
          </a:p>
          <a:p>
            <a:pPr lvl="3">
              <a:lnSpc>
                <a:spcPct val="110000"/>
              </a:lnSpc>
            </a:pPr>
            <a:r>
              <a:rPr lang="fr-FR" dirty="0" smtClean="0"/>
              <a:t>Les </a:t>
            </a:r>
            <a:r>
              <a:rPr lang="fr-FR" dirty="0"/>
              <a:t>structures d’accueil </a:t>
            </a:r>
            <a:r>
              <a:rPr lang="fr-FR" dirty="0" smtClean="0"/>
              <a:t>: 10% </a:t>
            </a:r>
            <a:endParaRPr lang="fr-FR" dirty="0"/>
          </a:p>
          <a:p>
            <a:pPr lvl="3">
              <a:lnSpc>
                <a:spcPct val="110000"/>
              </a:lnSpc>
            </a:pPr>
            <a:r>
              <a:rPr lang="fr-FR" dirty="0" smtClean="0"/>
              <a:t>L’offre </a:t>
            </a:r>
            <a:r>
              <a:rPr lang="fr-FR" dirty="0"/>
              <a:t>de soins </a:t>
            </a:r>
            <a:r>
              <a:rPr lang="fr-FR" dirty="0" smtClean="0"/>
              <a:t>: 7%</a:t>
            </a:r>
            <a:endParaRPr lang="fr-FR" dirty="0"/>
          </a:p>
          <a:p>
            <a:pPr marL="914400" lvl="2" indent="0"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7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975" y="188640"/>
            <a:ext cx="83058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Ressources </a:t>
            </a:r>
            <a:r>
              <a:rPr lang="fr-FR" dirty="0" smtClean="0"/>
              <a:t>: </a:t>
            </a:r>
            <a:r>
              <a:rPr lang="fr-FR" dirty="0"/>
              <a:t>moyens humains et </a:t>
            </a:r>
            <a:r>
              <a:rPr lang="fr-FR" dirty="0" smtClean="0"/>
              <a:t>financiers (1/3)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710" y="1105000"/>
            <a:ext cx="7867649" cy="5486300"/>
          </a:xfrm>
        </p:spPr>
        <p:txBody>
          <a:bodyPr>
            <a:noAutofit/>
          </a:bodyPr>
          <a:lstStyle/>
          <a:p>
            <a:pPr algn="just"/>
            <a:r>
              <a:rPr lang="fr-FR" dirty="0" smtClean="0"/>
              <a:t>Des disparités en termes de ressources…</a:t>
            </a:r>
          </a:p>
          <a:p>
            <a:pPr lvl="1" algn="just"/>
            <a:r>
              <a:rPr lang="fr-FR" dirty="0" smtClean="0"/>
              <a:t>Un budget moyen de 20,92 € pour 1000 personnes de 75 ans et plus au niveau départemental en 2014</a:t>
            </a:r>
          </a:p>
          <a:p>
            <a:pPr marL="0" indent="0" algn="just"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pPr lvl="1" algn="just"/>
            <a:endParaRPr lang="fr-FR" sz="2400" dirty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800" dirty="0"/>
          </a:p>
          <a:p>
            <a:pPr lvl="2" algn="just"/>
            <a:endParaRPr lang="fr-FR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/>
          <a:srcRect b="16382"/>
          <a:stretch/>
        </p:blipFill>
        <p:spPr>
          <a:xfrm>
            <a:off x="1453884" y="2344615"/>
            <a:ext cx="5583241" cy="28061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376318" y="5232049"/>
            <a:ext cx="409299" cy="24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39545" y="5220326"/>
            <a:ext cx="2402384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départementale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53885" y="5202994"/>
            <a:ext cx="3626372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Année de référence : 2014</a:t>
            </a:r>
          </a:p>
        </p:txBody>
      </p:sp>
    </p:spTree>
    <p:extLst>
      <p:ext uri="{BB962C8B-B14F-4D97-AF65-F5344CB8AC3E}">
        <p14:creationId xmlns:p14="http://schemas.microsoft.com/office/powerpoint/2010/main" val="20440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975" y="188640"/>
            <a:ext cx="8305800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Ressources </a:t>
            </a:r>
            <a:r>
              <a:rPr lang="fr-FR" dirty="0" smtClean="0"/>
              <a:t>: </a:t>
            </a:r>
            <a:r>
              <a:rPr lang="fr-FR" dirty="0"/>
              <a:t>moyens humains et </a:t>
            </a:r>
            <a:r>
              <a:rPr lang="fr-FR" dirty="0" smtClean="0"/>
              <a:t>financiers (2/3)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2710" y="1105000"/>
            <a:ext cx="7867649" cy="5486300"/>
          </a:xfrm>
        </p:spPr>
        <p:txBody>
          <a:bodyPr>
            <a:noAutofit/>
          </a:bodyPr>
          <a:lstStyle/>
          <a:p>
            <a:pPr algn="just"/>
            <a:r>
              <a:rPr lang="fr-FR" dirty="0" smtClean="0"/>
              <a:t>Des disparités en termes de ressources…</a:t>
            </a:r>
          </a:p>
          <a:p>
            <a:pPr lvl="1" algn="just"/>
            <a:r>
              <a:rPr lang="fr-FR" dirty="0" smtClean="0"/>
              <a:t>0,4 ETP de CLIC pour 1000 personnes de 75 ans et plus au niveau départemental en 2014</a:t>
            </a:r>
          </a:p>
          <a:p>
            <a:pPr marL="0" indent="0" algn="just"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pPr lvl="1" algn="just"/>
            <a:endParaRPr lang="fr-FR" sz="2400" dirty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400" dirty="0" smtClean="0"/>
          </a:p>
          <a:p>
            <a:pPr lvl="1" algn="just"/>
            <a:endParaRPr lang="fr-FR" sz="2800" dirty="0"/>
          </a:p>
          <a:p>
            <a:pPr lvl="2" algn="just"/>
            <a:endParaRPr lang="fr-FR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376318" y="5232049"/>
            <a:ext cx="409299" cy="2498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39545" y="5220326"/>
            <a:ext cx="2402384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Moyenne départementale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53885" y="5202994"/>
            <a:ext cx="3626372" cy="30676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Année de référence : 2014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/>
          <a:srcRect b="16800"/>
          <a:stretch/>
        </p:blipFill>
        <p:spPr>
          <a:xfrm>
            <a:off x="1453885" y="2369617"/>
            <a:ext cx="5644687" cy="28228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63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999" y="188640"/>
            <a:ext cx="8424001" cy="86409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Ressources : moyens humains et financiers (3/3)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466" y="1185029"/>
            <a:ext cx="7366926" cy="500475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endParaRPr lang="fr-FR" dirty="0" smtClean="0"/>
          </a:p>
          <a:p>
            <a:pPr algn="just">
              <a:lnSpc>
                <a:spcPct val="120000"/>
              </a:lnSpc>
            </a:pPr>
            <a:r>
              <a:rPr lang="fr-FR" dirty="0" smtClean="0"/>
              <a:t>Des différences qui s’expliquent pour partie par :</a:t>
            </a:r>
          </a:p>
          <a:p>
            <a:pPr lvl="1" algn="just">
              <a:lnSpc>
                <a:spcPct val="120000"/>
              </a:lnSpc>
            </a:pPr>
            <a:r>
              <a:rPr lang="fr-FR" dirty="0" smtClean="0"/>
              <a:t>la superficie des territoires</a:t>
            </a:r>
          </a:p>
          <a:p>
            <a:pPr lvl="1" algn="just">
              <a:lnSpc>
                <a:spcPct val="120000"/>
              </a:lnSpc>
            </a:pPr>
            <a:r>
              <a:rPr lang="fr-FR" dirty="0" smtClean="0"/>
              <a:t>des pratiques budgétaires non homogènes qui entrainent des disparités dans le niveau des subventions des collectivités locales</a:t>
            </a:r>
          </a:p>
          <a:p>
            <a:pPr lvl="1" algn="just">
              <a:lnSpc>
                <a:spcPct val="120000"/>
              </a:lnSpc>
            </a:pPr>
            <a:r>
              <a:rPr lang="fr-FR" dirty="0" smtClean="0"/>
              <a:t>l’hétérogénéité des équipes (taille, composition, qualification, recours ou non à des personnels extérieurs) </a:t>
            </a:r>
          </a:p>
          <a:p>
            <a:pPr lvl="1" algn="just">
              <a:lnSpc>
                <a:spcPct val="120000"/>
              </a:lnSpc>
            </a:pPr>
            <a:r>
              <a:rPr lang="fr-FR" dirty="0" smtClean="0"/>
              <a:t>des changements récents de professionnels</a:t>
            </a:r>
          </a:p>
          <a:p>
            <a:pPr lvl="1" algn="just">
              <a:lnSpc>
                <a:spcPct val="120000"/>
              </a:lnSpc>
            </a:pPr>
            <a:r>
              <a:rPr lang="fr-FR" dirty="0" smtClean="0"/>
              <a:t>une contribution inégale à la mise en œuvre d’actions collectives</a:t>
            </a:r>
          </a:p>
          <a:p>
            <a:pPr lvl="1" algn="just">
              <a:lnSpc>
                <a:spcPct val="120000"/>
              </a:lnSpc>
            </a:pPr>
            <a:endParaRPr lang="fr-FR" dirty="0" smtClean="0"/>
          </a:p>
          <a:p>
            <a:pPr algn="just">
              <a:lnSpc>
                <a:spcPct val="120000"/>
              </a:lnSpc>
            </a:pPr>
            <a:r>
              <a:rPr lang="fr-FR" dirty="0" smtClean="0"/>
              <a:t>Mais qui n’ont pas toujours d’incidences sur l’activité (cf. ci-avant)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93" y="3042072"/>
            <a:ext cx="335690" cy="3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008909" y="2743200"/>
            <a:ext cx="5846618" cy="16764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 </a:t>
            </a:r>
          </a:p>
          <a:p>
            <a:pPr algn="l"/>
            <a:r>
              <a:rPr lang="fr-FR" sz="3200" dirty="0" smtClean="0"/>
              <a:t>I - Restitution de l’étude</a:t>
            </a:r>
          </a:p>
        </p:txBody>
      </p:sp>
    </p:spTree>
    <p:extLst>
      <p:ext uri="{BB962C8B-B14F-4D97-AF65-F5344CB8AC3E}">
        <p14:creationId xmlns:p14="http://schemas.microsoft.com/office/powerpoint/2010/main" val="24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Préconisations du cabinet </a:t>
            </a:r>
            <a:r>
              <a:rPr lang="fr-FR" dirty="0" err="1" smtClean="0"/>
              <a:t>Cekoïa</a:t>
            </a:r>
            <a:r>
              <a:rPr lang="fr-FR" dirty="0" smtClean="0"/>
              <a:t> (1/4)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33466" y="1196752"/>
            <a:ext cx="7366926" cy="492269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fr-FR" dirty="0" smtClean="0"/>
              <a:t>Affirmer le pilotage au niveau départemental par un renforcement des instances de pilotage sous la responsabilité du Conseil départemental</a:t>
            </a:r>
          </a:p>
          <a:p>
            <a:pPr algn="just">
              <a:lnSpc>
                <a:spcPct val="110000"/>
              </a:lnSpc>
            </a:pPr>
            <a:endParaRPr lang="fr-FR" dirty="0" smtClean="0"/>
          </a:p>
          <a:p>
            <a:pPr algn="just">
              <a:lnSpc>
                <a:spcPct val="110000"/>
              </a:lnSpc>
            </a:pPr>
            <a:r>
              <a:rPr lang="fr-FR" dirty="0" smtClean="0"/>
              <a:t>Développer une communication au niveau départemental déclinée ensuite au niveau local par les CLIC </a:t>
            </a:r>
          </a:p>
          <a:p>
            <a:pPr algn="just">
              <a:lnSpc>
                <a:spcPct val="110000"/>
              </a:lnSpc>
            </a:pPr>
            <a:endParaRPr lang="fr-FR" dirty="0" smtClean="0"/>
          </a:p>
          <a:p>
            <a:pPr algn="just">
              <a:lnSpc>
                <a:spcPct val="110000"/>
              </a:lnSpc>
            </a:pPr>
            <a:r>
              <a:rPr lang="fr-FR" dirty="0" smtClean="0"/>
              <a:t>Structurer et renforcer l’articulation et le travail en réseau des CLIC avec les autres acteurs de leurs territoires </a:t>
            </a:r>
          </a:p>
          <a:p>
            <a:pPr algn="just">
              <a:lnSpc>
                <a:spcPct val="110000"/>
              </a:lnSpc>
            </a:pPr>
            <a:endParaRPr lang="fr-FR" dirty="0" smtClean="0"/>
          </a:p>
          <a:p>
            <a:pPr algn="just">
              <a:lnSpc>
                <a:spcPct val="110000"/>
              </a:lnSpc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356992"/>
            <a:ext cx="1115616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fr-FR" sz="1750" b="1" dirty="0" smtClean="0"/>
          </a:p>
        </p:txBody>
      </p:sp>
    </p:spTree>
    <p:extLst>
      <p:ext uri="{BB962C8B-B14F-4D97-AF65-F5344CB8AC3E}">
        <p14:creationId xmlns:p14="http://schemas.microsoft.com/office/powerpoint/2010/main" val="36672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Préconisations du cabinet </a:t>
            </a:r>
            <a:r>
              <a:rPr lang="fr-FR" dirty="0" err="1" smtClean="0"/>
              <a:t>Cekoïa</a:t>
            </a:r>
            <a:r>
              <a:rPr lang="fr-FR" dirty="0" smtClean="0"/>
              <a:t> (2/4)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33466" y="1196752"/>
            <a:ext cx="7366926" cy="492269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fr-FR" dirty="0"/>
              <a:t>Positionner le Conseil départemental </a:t>
            </a:r>
            <a:r>
              <a:rPr lang="fr-FR" dirty="0" smtClean="0"/>
              <a:t>dans un rôle d’accompagnement méthodologique des CLIC </a:t>
            </a:r>
          </a:p>
          <a:p>
            <a:pPr algn="just">
              <a:lnSpc>
                <a:spcPct val="110000"/>
              </a:lnSpc>
            </a:pPr>
            <a:endParaRPr lang="fr-FR" dirty="0"/>
          </a:p>
          <a:p>
            <a:pPr algn="just">
              <a:lnSpc>
                <a:spcPct val="110000"/>
              </a:lnSpc>
            </a:pPr>
            <a:r>
              <a:rPr lang="fr-FR" dirty="0" smtClean="0"/>
              <a:t>Conserver la proximité des CLIC avec les territoires dans le cadre des futurs rapprochements </a:t>
            </a:r>
          </a:p>
          <a:p>
            <a:pPr algn="just">
              <a:lnSpc>
                <a:spcPct val="110000"/>
              </a:lnSpc>
            </a:pPr>
            <a:endParaRPr lang="fr-FR" dirty="0" smtClean="0"/>
          </a:p>
          <a:p>
            <a:pPr algn="just">
              <a:lnSpc>
                <a:spcPct val="110000"/>
              </a:lnSpc>
            </a:pPr>
            <a:r>
              <a:rPr lang="fr-FR" dirty="0" smtClean="0"/>
              <a:t>Développer la dimension de prospective pluriannuelle</a:t>
            </a:r>
          </a:p>
          <a:p>
            <a:pPr algn="just">
              <a:lnSpc>
                <a:spcPct val="110000"/>
              </a:lnSpc>
            </a:pPr>
            <a:endParaRPr lang="fr-FR" dirty="0" smtClean="0"/>
          </a:p>
          <a:p>
            <a:pPr algn="just">
              <a:lnSpc>
                <a:spcPct val="110000"/>
              </a:lnSpc>
            </a:pPr>
            <a:r>
              <a:rPr lang="fr-FR" dirty="0" smtClean="0"/>
              <a:t>Mettre en place des formations communes aux professionnels des CLIC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FR" dirty="0" smtClean="0"/>
          </a:p>
          <a:p>
            <a:pPr algn="just">
              <a:lnSpc>
                <a:spcPct val="110000"/>
              </a:lnSpc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356992"/>
            <a:ext cx="1115616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fr-FR" sz="1750" b="1" dirty="0" smtClean="0"/>
          </a:p>
        </p:txBody>
      </p:sp>
    </p:spTree>
    <p:extLst>
      <p:ext uri="{BB962C8B-B14F-4D97-AF65-F5344CB8AC3E}">
        <p14:creationId xmlns:p14="http://schemas.microsoft.com/office/powerpoint/2010/main" val="3962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Préconisations du cabinet </a:t>
            </a:r>
            <a:r>
              <a:rPr lang="fr-FR" dirty="0" err="1" smtClean="0"/>
              <a:t>Cekoïa</a:t>
            </a:r>
            <a:r>
              <a:rPr lang="fr-FR" dirty="0" smtClean="0"/>
              <a:t> (3/4)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33466" y="1196751"/>
            <a:ext cx="7366926" cy="53422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dirty="0" smtClean="0">
                <a:solidFill>
                  <a:srgbClr val="4C627D"/>
                </a:solidFill>
              </a:rPr>
              <a:t>Zoom sur les modalités de fonctionnement 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fr-FR" sz="2400" b="1" dirty="0" smtClean="0">
                <a:solidFill>
                  <a:srgbClr val="2898D0"/>
                </a:solidFill>
              </a:rPr>
              <a:t>Repérer </a:t>
            </a:r>
            <a:r>
              <a:rPr lang="fr-FR" sz="2400" b="1" dirty="0">
                <a:solidFill>
                  <a:srgbClr val="2898D0"/>
                </a:solidFill>
              </a:rPr>
              <a:t>les bonnes pratiques </a:t>
            </a:r>
            <a:r>
              <a:rPr lang="fr-FR" sz="2400" b="1" dirty="0" smtClean="0">
                <a:solidFill>
                  <a:srgbClr val="2898D0"/>
                </a:solidFill>
              </a:rPr>
              <a:t>permettant de sensibiliser et impliquer </a:t>
            </a:r>
            <a:r>
              <a:rPr lang="fr-FR" sz="2400" b="1" dirty="0">
                <a:solidFill>
                  <a:srgbClr val="2898D0"/>
                </a:solidFill>
              </a:rPr>
              <a:t>les </a:t>
            </a:r>
            <a:r>
              <a:rPr lang="fr-FR" sz="2400" b="1" dirty="0" smtClean="0">
                <a:solidFill>
                  <a:srgbClr val="2898D0"/>
                </a:solidFill>
              </a:rPr>
              <a:t>collectivités locales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fr-FR" sz="2400" b="1" dirty="0" smtClean="0">
              <a:solidFill>
                <a:srgbClr val="2898D0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fr-FR" sz="2400" b="1" dirty="0" smtClean="0">
                <a:solidFill>
                  <a:srgbClr val="2898D0"/>
                </a:solidFill>
              </a:rPr>
              <a:t>Harmoniser la composition et les compétences des équipes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fr-FR" sz="2400" b="1" dirty="0" smtClean="0">
              <a:solidFill>
                <a:srgbClr val="2898D0"/>
              </a:solidFill>
            </a:endParaRPr>
          </a:p>
          <a:p>
            <a:pPr marL="342900" lvl="1" indent="-34290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sz="2400" b="1" dirty="0">
                <a:solidFill>
                  <a:srgbClr val="2898D0"/>
                </a:solidFill>
              </a:rPr>
              <a:t>Préciser les modalités d’intervention et d’organisation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fr-FR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endParaRPr lang="fr-FR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endParaRPr lang="fr-FR" dirty="0" smtClean="0"/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3356992"/>
            <a:ext cx="1115616" cy="8640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fr-FR" sz="1750" b="1" dirty="0" smtClean="0"/>
          </a:p>
        </p:txBody>
      </p:sp>
    </p:spTree>
    <p:extLst>
      <p:ext uri="{BB962C8B-B14F-4D97-AF65-F5344CB8AC3E}">
        <p14:creationId xmlns:p14="http://schemas.microsoft.com/office/powerpoint/2010/main" val="19991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88640"/>
            <a:ext cx="8129032" cy="864096"/>
          </a:xfrm>
        </p:spPr>
        <p:txBody>
          <a:bodyPr>
            <a:noAutofit/>
          </a:bodyPr>
          <a:lstStyle/>
          <a:p>
            <a:r>
              <a:rPr lang="fr-FR" dirty="0"/>
              <a:t>Préconisations du cabinet </a:t>
            </a:r>
            <a:r>
              <a:rPr lang="fr-FR" dirty="0" err="1" smtClean="0"/>
              <a:t>Cekoïa</a:t>
            </a:r>
            <a:r>
              <a:rPr lang="fr-FR" dirty="0" smtClean="0"/>
              <a:t> (4/4)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3466" y="1196751"/>
            <a:ext cx="7643916" cy="48054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rgbClr val="4C627D"/>
                </a:solidFill>
              </a:rPr>
              <a:t>Zoom sur l’ouverture aux personnes adultes handicapées </a:t>
            </a:r>
            <a:endParaRPr lang="fr-FR" dirty="0" smtClean="0">
              <a:solidFill>
                <a:srgbClr val="4C627D"/>
              </a:solidFill>
            </a:endParaRPr>
          </a:p>
          <a:p>
            <a:pPr marL="0" indent="0" algn="just">
              <a:buNone/>
            </a:pPr>
            <a:r>
              <a:rPr lang="fr-FR" i="1" dirty="0" smtClean="0">
                <a:solidFill>
                  <a:srgbClr val="4C627D"/>
                </a:solidFill>
              </a:rPr>
              <a:t>Expérimentation sur 3 CLIC depuis mai 2015</a:t>
            </a:r>
          </a:p>
          <a:p>
            <a:pPr marL="0" indent="0" algn="just">
              <a:buNone/>
            </a:pPr>
            <a:endParaRPr lang="fr-FR" sz="2800" dirty="0" smtClean="0">
              <a:solidFill>
                <a:srgbClr val="4C627D"/>
              </a:solidFill>
            </a:endParaRPr>
          </a:p>
          <a:p>
            <a:pPr algn="just"/>
            <a:r>
              <a:rPr lang="fr-FR" dirty="0" smtClean="0"/>
              <a:t>Principaux éléments d’analyse issus de l’évaluation (et confirmés sur le 1</a:t>
            </a:r>
            <a:r>
              <a:rPr lang="fr-FR" baseline="30000" dirty="0" smtClean="0"/>
              <a:t>er</a:t>
            </a:r>
            <a:r>
              <a:rPr lang="fr-FR" dirty="0" smtClean="0"/>
              <a:t> semestre 2016)</a:t>
            </a:r>
          </a:p>
          <a:p>
            <a:pPr lvl="1" algn="just"/>
            <a:r>
              <a:rPr lang="fr-FR" dirty="0" smtClean="0"/>
              <a:t>Une </a:t>
            </a:r>
            <a:r>
              <a:rPr lang="fr-FR" dirty="0"/>
              <a:t>généralisation qui nécessiterait un renforcement des moyens humains et la formation des professionnels compte tenu de la complexité des problématiques du public en situation de </a:t>
            </a:r>
            <a:r>
              <a:rPr lang="fr-FR" dirty="0" smtClean="0"/>
              <a:t>handicap</a:t>
            </a:r>
          </a:p>
          <a:p>
            <a:pPr lvl="1" algn="just"/>
            <a:endParaRPr lang="fr-FR" dirty="0"/>
          </a:p>
          <a:p>
            <a:pPr algn="just"/>
            <a:r>
              <a:rPr lang="fr-FR" dirty="0" smtClean="0"/>
              <a:t>Préconisation : </a:t>
            </a:r>
          </a:p>
          <a:p>
            <a:pPr lvl="1" algn="just"/>
            <a:r>
              <a:rPr lang="fr-FR" dirty="0" smtClean="0"/>
              <a:t>Ne pas poursuivre l’expérimentation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B948-1238-45A1-80C7-427D38443112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0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5840" y="1669833"/>
            <a:ext cx="7772400" cy="94023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Évaluation du dispositif CLIC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610064"/>
            <a:ext cx="6400800" cy="576064"/>
          </a:xfrm>
        </p:spPr>
        <p:txBody>
          <a:bodyPr/>
          <a:lstStyle/>
          <a:p>
            <a:r>
              <a:rPr lang="fr-FR" dirty="0" smtClean="0"/>
              <a:t>Département de Maine-et-Loire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907250" y="3497607"/>
            <a:ext cx="7325032" cy="412750"/>
          </a:xfrm>
        </p:spPr>
        <p:txBody>
          <a:bodyPr>
            <a:noAutofit/>
          </a:bodyPr>
          <a:lstStyle/>
          <a:p>
            <a:r>
              <a:rPr lang="fr-FR" sz="2000" dirty="0" smtClean="0"/>
              <a:t>II – Perspectives départementales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" y="5766378"/>
            <a:ext cx="9144000" cy="1091622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3512132" y="63424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762"/>
            <a:ext cx="9144000" cy="109162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939" y="434752"/>
            <a:ext cx="7366926" cy="4581248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342900" lvl="1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sz="2100" b="1" dirty="0">
                <a:solidFill>
                  <a:srgbClr val="2898D0"/>
                </a:solidFill>
              </a:rPr>
              <a:t>Redéfinir le cahier des charges du dispositif CLIC</a:t>
            </a:r>
          </a:p>
          <a:p>
            <a:pPr marL="742950" lvl="1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4C627D"/>
                </a:solidFill>
              </a:rPr>
              <a:t>Préciser le socle de missions, d’activités et leurs modalités d’évaluation</a:t>
            </a:r>
          </a:p>
          <a:p>
            <a:pPr marL="1200150" lvl="2" indent="-28575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A travailler en comité </a:t>
            </a:r>
            <a:r>
              <a:rPr lang="fr-FR" sz="1600" dirty="0">
                <a:solidFill>
                  <a:schemeClr val="tx1"/>
                </a:solidFill>
              </a:rPr>
              <a:t>technique des </a:t>
            </a:r>
            <a:r>
              <a:rPr lang="fr-FR" sz="1600" dirty="0" smtClean="0">
                <a:solidFill>
                  <a:schemeClr val="tx1"/>
                </a:solidFill>
              </a:rPr>
              <a:t>CLIC</a:t>
            </a:r>
          </a:p>
          <a:p>
            <a:pPr lvl="2" algn="just">
              <a:lnSpc>
                <a:spcPct val="140000"/>
              </a:lnSpc>
              <a:spcBef>
                <a:spcPts val="300"/>
              </a:spcBef>
            </a:pPr>
            <a:endParaRPr lang="fr-FR" sz="1900" dirty="0">
              <a:solidFill>
                <a:srgbClr val="4C627D"/>
              </a:solidFill>
            </a:endParaRPr>
          </a:p>
          <a:p>
            <a:pPr marL="342900" lvl="1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sz="2100" b="1" dirty="0">
                <a:solidFill>
                  <a:srgbClr val="2898D0"/>
                </a:solidFill>
              </a:rPr>
              <a:t>Redéfinir les territoires d’intervention des </a:t>
            </a:r>
            <a:r>
              <a:rPr lang="fr-FR" sz="2100" b="1" dirty="0" smtClean="0">
                <a:solidFill>
                  <a:srgbClr val="2898D0"/>
                </a:solidFill>
              </a:rPr>
              <a:t>CLIC</a:t>
            </a:r>
          </a:p>
          <a:p>
            <a:pPr marL="742950" lvl="1" indent="-28575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2000" dirty="0">
                <a:solidFill>
                  <a:srgbClr val="4C627D"/>
                </a:solidFill>
              </a:rPr>
              <a:t>Une volonté du département de rapprocher les territoires de CLIC de ceux des futures </a:t>
            </a:r>
            <a:r>
              <a:rPr lang="fr-FR" sz="2000" dirty="0" smtClean="0">
                <a:solidFill>
                  <a:srgbClr val="4C627D"/>
                </a:solidFill>
              </a:rPr>
              <a:t>intercommunalités</a:t>
            </a:r>
          </a:p>
          <a:p>
            <a:pPr marL="1200150" lvl="2" indent="-28575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Des demandes des élus locaux et des CLIC</a:t>
            </a:r>
          </a:p>
          <a:p>
            <a:pPr marL="1200150" lvl="2" indent="-28575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Des CLIC qui peuvent être à l’échelle de plusieurs EPCI</a:t>
            </a:r>
          </a:p>
          <a:p>
            <a:pPr marL="1200150" lvl="2" indent="-28575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Une vigilance sur la taille critique des territoires de CLIC</a:t>
            </a:r>
          </a:p>
          <a:p>
            <a:pPr marL="1200150" lvl="2" indent="-285750" algn="just">
              <a:lnSpc>
                <a:spcPct val="11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</a:rPr>
              <a:t>Un accompagnement des évolutions par le Département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>
          <a:xfrm>
            <a:off x="3512132" y="63424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241"/>
          <a:stretch/>
        </p:blipFill>
        <p:spPr>
          <a:xfrm>
            <a:off x="270164" y="1087906"/>
            <a:ext cx="8234757" cy="4843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70985" y="4841631"/>
            <a:ext cx="973015" cy="1322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762"/>
            <a:ext cx="9144000" cy="10916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999" y="188640"/>
            <a:ext cx="8036073" cy="864096"/>
          </a:xfrm>
        </p:spPr>
        <p:txBody>
          <a:bodyPr>
            <a:noAutofit/>
          </a:bodyPr>
          <a:lstStyle/>
          <a:p>
            <a:r>
              <a:rPr lang="fr-FR" sz="2800" dirty="0"/>
              <a:t>Découpage </a:t>
            </a:r>
            <a:r>
              <a:rPr lang="fr-FR" sz="2800" dirty="0" smtClean="0"/>
              <a:t>territorial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i="1" dirty="0"/>
              <a:t>Pour mémoire : Projet préfectoral de nouvelles intercommunalités </a:t>
            </a: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3512132" y="63424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F1D5B948-1238-45A1-80C7-427D38443112}" type="slidenum">
              <a:rPr lang="fr-FR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26</a:t>
            </a:fld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4600"/>
            <a:ext cx="9144000" cy="1024911"/>
          </a:xfrm>
          <a:prstGeom prst="rect">
            <a:avLst/>
          </a:prstGeom>
        </p:spPr>
      </p:pic>
      <p:sp>
        <p:nvSpPr>
          <p:cNvPr id="3" name="Espace réservé du contenu 5"/>
          <p:cNvSpPr>
            <a:spLocks noGrp="1"/>
          </p:cNvSpPr>
          <p:nvPr>
            <p:ph idx="1"/>
          </p:nvPr>
        </p:nvSpPr>
        <p:spPr>
          <a:xfrm>
            <a:off x="554183" y="193644"/>
            <a:ext cx="7924800" cy="3449991"/>
          </a:xfrm>
        </p:spPr>
        <p:txBody>
          <a:bodyPr>
            <a:normAutofit lnSpcReduction="10000"/>
          </a:bodyPr>
          <a:lstStyle/>
          <a:p>
            <a:pPr marL="342900" lvl="1" indent="-342900" algn="just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fr-FR" sz="2500" b="1" dirty="0">
                <a:solidFill>
                  <a:srgbClr val="2898D0"/>
                </a:solidFill>
              </a:rPr>
              <a:t>Un financement départemental assis sur des critères et des conventions d’objectifs </a:t>
            </a:r>
            <a:endParaRPr lang="fr-FR" sz="2500" b="1" dirty="0" smtClean="0">
              <a:solidFill>
                <a:srgbClr val="2898D0"/>
              </a:solidFill>
            </a:endParaRP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solidFill>
                  <a:srgbClr val="4C627D"/>
                </a:solidFill>
              </a:rPr>
              <a:t>Critère principal de calcul : Nombre de PA de 75 ans et plus sur le territoire du CLIC</a:t>
            </a:r>
          </a:p>
          <a:p>
            <a:pPr marL="742950" lvl="1" indent="-285750" algn="just">
              <a:lnSpc>
                <a:spcPct val="13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dirty="0">
                <a:solidFill>
                  <a:srgbClr val="4C627D"/>
                </a:solidFill>
              </a:rPr>
              <a:t>Points supplémentaires accordés en fonction :</a:t>
            </a:r>
          </a:p>
          <a:p>
            <a:pPr marL="1200150" lvl="2" indent="-285750" algn="just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De </a:t>
            </a:r>
            <a:r>
              <a:rPr lang="fr-FR" sz="1700" dirty="0">
                <a:solidFill>
                  <a:schemeClr val="tx1"/>
                </a:solidFill>
              </a:rPr>
              <a:t>la superficie couverte par le CLIC </a:t>
            </a:r>
          </a:p>
          <a:p>
            <a:pPr marL="1200150" lvl="2" indent="-285750" algn="just">
              <a:lnSpc>
                <a:spcPct val="12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r-FR" sz="1700" dirty="0" smtClean="0">
                <a:solidFill>
                  <a:schemeClr val="tx1"/>
                </a:solidFill>
              </a:rPr>
              <a:t>Du </a:t>
            </a:r>
            <a:r>
              <a:rPr lang="fr-FR" sz="1700" dirty="0">
                <a:solidFill>
                  <a:schemeClr val="tx1"/>
                </a:solidFill>
              </a:rPr>
              <a:t>nombre de demandes et de personnes aidées à titre individuel (hors actions collectives) par rapport à la population de 75 ans et plus du territoire</a:t>
            </a:r>
          </a:p>
          <a:p>
            <a:pPr marL="457200" lvl="1" indent="0" algn="just">
              <a:lnSpc>
                <a:spcPct val="120000"/>
              </a:lnSpc>
              <a:buNone/>
            </a:pPr>
            <a:endParaRPr lang="fr-FR" dirty="0" smtClean="0"/>
          </a:p>
          <a:p>
            <a:pPr lvl="1" algn="just">
              <a:lnSpc>
                <a:spcPct val="120000"/>
              </a:lnSpc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54183" y="3307672"/>
            <a:ext cx="8150868" cy="2633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300" dirty="0">
                <a:solidFill>
                  <a:srgbClr val="2898D0"/>
                </a:solidFill>
                <a:latin typeface="Arial" pitchFamily="34" charset="0"/>
              </a:rPr>
              <a:t>Exemple</a:t>
            </a:r>
          </a:p>
          <a:p>
            <a:pPr algn="just">
              <a:spcBef>
                <a:spcPts val="0"/>
              </a:spcBef>
            </a:pPr>
            <a:endParaRPr lang="fr-FR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fr-FR" sz="1800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3512132" y="63424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4" y="3695967"/>
            <a:ext cx="7924799" cy="25215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9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762"/>
            <a:ext cx="9144000" cy="109162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939" y="434752"/>
            <a:ext cx="8064170" cy="5359010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0" lvl="1" algn="just">
              <a:lnSpc>
                <a:spcPct val="110000"/>
              </a:lnSpc>
              <a:spcBef>
                <a:spcPts val="600"/>
              </a:spcBef>
            </a:pPr>
            <a:endParaRPr lang="fr-FR" sz="2100" b="1" dirty="0" smtClean="0">
              <a:solidFill>
                <a:srgbClr val="2898D0"/>
              </a:solidFill>
            </a:endParaRPr>
          </a:p>
          <a:p>
            <a:pPr marL="0" lvl="1" algn="just">
              <a:lnSpc>
                <a:spcPct val="110000"/>
              </a:lnSpc>
              <a:spcBef>
                <a:spcPts val="600"/>
              </a:spcBef>
            </a:pPr>
            <a:endParaRPr lang="fr-FR" sz="2100" b="1" dirty="0">
              <a:solidFill>
                <a:srgbClr val="2898D0"/>
              </a:solidFill>
            </a:endParaRPr>
          </a:p>
          <a:p>
            <a:pPr marL="0" lvl="1" algn="just">
              <a:lnSpc>
                <a:spcPct val="110000"/>
              </a:lnSpc>
              <a:spcBef>
                <a:spcPts val="600"/>
              </a:spcBef>
            </a:pPr>
            <a:endParaRPr lang="fr-FR" sz="2100" b="1" dirty="0" smtClean="0">
              <a:solidFill>
                <a:srgbClr val="2898D0"/>
              </a:solidFill>
            </a:endParaRPr>
          </a:p>
          <a:p>
            <a:pPr marL="0" lvl="1" algn="just">
              <a:lnSpc>
                <a:spcPct val="110000"/>
              </a:lnSpc>
              <a:spcBef>
                <a:spcPts val="600"/>
              </a:spcBef>
            </a:pPr>
            <a:endParaRPr lang="fr-FR" sz="2100" b="1" dirty="0">
              <a:solidFill>
                <a:srgbClr val="2898D0"/>
              </a:solidFill>
            </a:endParaRPr>
          </a:p>
          <a:p>
            <a:pPr marL="0" lvl="1">
              <a:lnSpc>
                <a:spcPct val="110000"/>
              </a:lnSpc>
              <a:spcBef>
                <a:spcPts val="600"/>
              </a:spcBef>
            </a:pPr>
            <a:r>
              <a:rPr lang="fr-FR" sz="3200" b="1" dirty="0" smtClean="0">
                <a:solidFill>
                  <a:srgbClr val="2898D0"/>
                </a:solidFill>
              </a:rPr>
              <a:t>Merci de votre attention</a:t>
            </a:r>
          </a:p>
          <a:p>
            <a:pPr marL="0" lvl="1" algn="just">
              <a:lnSpc>
                <a:spcPct val="110000"/>
              </a:lnSpc>
              <a:spcBef>
                <a:spcPts val="600"/>
              </a:spcBef>
            </a:pPr>
            <a:endParaRPr lang="fr-FR" sz="2100" b="1" dirty="0">
              <a:solidFill>
                <a:srgbClr val="2898D0"/>
              </a:solidFill>
            </a:endParaRPr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>
          <a:xfrm>
            <a:off x="3512132" y="634244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28 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DB8B-7798-4A42-9B97-1849E6795224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56" y="1713838"/>
            <a:ext cx="335690" cy="3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58545" y="2557767"/>
            <a:ext cx="738039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Rappel de la méthodologie et du planning </a:t>
            </a:r>
            <a:endParaRPr lang="fr-FR" i="1" dirty="0">
              <a:solidFill>
                <a:srgbClr val="FFC000"/>
              </a:solidFill>
            </a:endParaRPr>
          </a:p>
        </p:txBody>
      </p:sp>
      <p:sp>
        <p:nvSpPr>
          <p:cNvPr id="72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ITC Zapf Dingbats"/>
              <a:defRPr sz="2400" b="1">
                <a:solidFill>
                  <a:srgbClr val="289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C62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		</a:t>
            </a:r>
            <a:fld id="{73738544-89B9-45D2-875A-9A20B42E6E90}" type="slidenum">
              <a:rPr lang="fr-FR" altLang="fr-FR" sz="1200" b="0" smtClean="0">
                <a:solidFill>
                  <a:srgbClr val="898989"/>
                </a:solidFill>
                <a:latin typeface="Calibri" panose="020F0502020204030204" pitchFamily="34" charset="0"/>
              </a:rPr>
              <a:t>4</a:t>
            </a:fld>
            <a:endParaRPr lang="fr-FR" altLang="fr-FR" sz="1200" b="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F0DF-764F-4DB9-A94F-AC7DE10BC7C7}" type="slidenum">
              <a:rPr lang="fr-FR" smtClean="0"/>
              <a:t>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56" y="2171038"/>
            <a:ext cx="335690" cy="3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Contexte </a:t>
            </a:r>
            <a:r>
              <a:rPr lang="fr-FR" sz="3600" dirty="0" smtClean="0"/>
              <a:t>actuel</a:t>
            </a:r>
            <a:endParaRPr lang="fr-FR" sz="3600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3466" y="1814944"/>
            <a:ext cx="7366926" cy="2549237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10 CLIC sur le territoire reconnus de niveau 3 :</a:t>
            </a:r>
          </a:p>
          <a:p>
            <a:pPr lvl="1" algn="just"/>
            <a:r>
              <a:rPr lang="fr-FR" dirty="0" smtClean="0"/>
              <a:t>Missions d’accueil, d’écoute, d’information, de conseil et de soutien aux familles </a:t>
            </a:r>
          </a:p>
          <a:p>
            <a:pPr lvl="1" algn="just"/>
            <a:r>
              <a:rPr lang="fr-FR" dirty="0" smtClean="0"/>
              <a:t>Missions d’évaluation des besoins, de coordination des acteurs et d’élaboration d’un plan d’aide personnalisé </a:t>
            </a:r>
          </a:p>
          <a:p>
            <a:pPr lvl="1" algn="just"/>
            <a:r>
              <a:rPr lang="fr-FR" dirty="0" smtClean="0"/>
              <a:t>Missions de mise en œuvre, de suivi et d’adaptation du plan d’aide personnalisé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ITC Zapf Dingbats"/>
              <a:defRPr sz="2400" b="1">
                <a:solidFill>
                  <a:srgbClr val="289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C62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		</a:t>
            </a:r>
            <a:fld id="{AE22A3BE-EEEA-4F5C-9752-CDA70999E29D}" type="slidenum">
              <a:rPr lang="fr-FR" altLang="fr-FR" sz="1200" b="0" smtClean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fld>
            <a:endParaRPr lang="fr-FR" altLang="fr-FR" sz="1200" b="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720000" y="4178749"/>
            <a:ext cx="7380392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B8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i="1" u="sng" dirty="0" smtClean="0"/>
              <a:t>Statut des CLIC</a:t>
            </a:r>
            <a:endParaRPr lang="fr-FR" u="sng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720000" y="964702"/>
            <a:ext cx="7380392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B8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i="1" u="sng" dirty="0"/>
              <a:t>Missions des CLIC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720001" y="5042845"/>
            <a:ext cx="7380392" cy="146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2400" b="1" kern="1200">
                <a:solidFill>
                  <a:srgbClr val="2898D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4C627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 3" pitchFamily="18" charset="2"/>
              <a:buChar char="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­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200" dirty="0" smtClean="0"/>
              <a:t>Un service médico social :</a:t>
            </a:r>
          </a:p>
          <a:p>
            <a:pPr lvl="1" algn="just"/>
            <a:r>
              <a:rPr lang="fr-FR" sz="2000" dirty="0" smtClean="0"/>
              <a:t>Une autorisation délivrée pour 15 ans par le Président du Conseil départemental</a:t>
            </a:r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fr-FR" sz="1800" dirty="0" smtClean="0">
                <a:solidFill>
                  <a:prstClr val="black"/>
                </a:solidFill>
              </a:rPr>
              <a:t/>
            </a:r>
            <a:br>
              <a:rPr lang="fr-FR" sz="1800" dirty="0" smtClean="0">
                <a:solidFill>
                  <a:prstClr val="black"/>
                </a:solidFill>
              </a:rPr>
            </a:br>
            <a:r>
              <a:rPr lang="fr-FR" sz="1800" dirty="0" smtClean="0">
                <a:solidFill>
                  <a:prstClr val="black"/>
                </a:solidFill>
              </a:rPr>
              <a:t/>
            </a:r>
            <a:br>
              <a:rPr lang="fr-FR" sz="1800" dirty="0" smtClean="0">
                <a:solidFill>
                  <a:prstClr val="black"/>
                </a:solidFill>
              </a:rPr>
            </a:br>
            <a:endParaRPr lang="fr-FR" sz="2700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719999" y="188640"/>
            <a:ext cx="8424001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B8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Contexte actuel - </a:t>
            </a:r>
            <a:r>
              <a:rPr lang="fr-FR" i="1" u="sng" dirty="0" smtClean="0"/>
              <a:t>Territoires actuels des CLIC</a:t>
            </a:r>
            <a:endParaRPr lang="fr-FR" u="sng" dirty="0"/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ITC Zapf Dingbats"/>
              <a:defRPr sz="2400" b="1">
                <a:solidFill>
                  <a:srgbClr val="289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C62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		</a:t>
            </a:r>
            <a:fld id="{FBCAA4A5-27F0-444C-89C7-80E906181137}" type="slidenum">
              <a:rPr lang="fr-FR" altLang="fr-FR" sz="1200" b="0" smtClean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fld>
            <a:endParaRPr lang="fr-FR" altLang="fr-FR" sz="1200" b="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747" t="2709" r="1456" b="3775"/>
          <a:stretch/>
        </p:blipFill>
        <p:spPr>
          <a:xfrm>
            <a:off x="152400" y="1189261"/>
            <a:ext cx="8672945" cy="56825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5731" t="38789" r="35867" b="40271"/>
          <a:stretch/>
        </p:blipFill>
        <p:spPr>
          <a:xfrm>
            <a:off x="7177087" y="6330949"/>
            <a:ext cx="8858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9999" y="188640"/>
            <a:ext cx="8261769" cy="864096"/>
          </a:xfrm>
        </p:spPr>
        <p:txBody>
          <a:bodyPr>
            <a:noAutofit/>
          </a:bodyPr>
          <a:lstStyle/>
          <a:p>
            <a:r>
              <a:rPr lang="fr-FR" dirty="0"/>
              <a:t>Contexte actuel </a:t>
            </a:r>
            <a:r>
              <a:rPr lang="fr-FR" dirty="0" smtClean="0"/>
              <a:t>- </a:t>
            </a:r>
            <a:r>
              <a:rPr lang="fr-FR" i="1" u="sng" dirty="0" smtClean="0"/>
              <a:t>Support juridique </a:t>
            </a:r>
            <a:r>
              <a:rPr lang="fr-FR" i="1" u="sng" dirty="0"/>
              <a:t>des CLIC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Portage des CLIC :</a:t>
            </a:r>
          </a:p>
          <a:p>
            <a:pPr lvl="1" algn="just"/>
            <a:r>
              <a:rPr lang="fr-FR" dirty="0"/>
              <a:t>Portage CCAS : </a:t>
            </a:r>
            <a:r>
              <a:rPr lang="fr-FR" dirty="0" smtClean="0"/>
              <a:t>1 </a:t>
            </a:r>
            <a:r>
              <a:rPr lang="fr-FR" dirty="0"/>
              <a:t>CLIC</a:t>
            </a:r>
          </a:p>
          <a:p>
            <a:pPr lvl="1" algn="just"/>
            <a:r>
              <a:rPr lang="fr-FR" dirty="0"/>
              <a:t>Portage CIAS : </a:t>
            </a:r>
            <a:r>
              <a:rPr lang="fr-FR" dirty="0" smtClean="0"/>
              <a:t>1 CLIC</a:t>
            </a:r>
          </a:p>
          <a:p>
            <a:pPr lvl="1" algn="just"/>
            <a:r>
              <a:rPr lang="fr-FR" dirty="0" smtClean="0"/>
              <a:t>Portage syndicat mixte : 2 CLIC</a:t>
            </a:r>
            <a:endParaRPr lang="fr-FR" dirty="0"/>
          </a:p>
          <a:p>
            <a:pPr lvl="1" algn="just"/>
            <a:r>
              <a:rPr lang="fr-FR" dirty="0"/>
              <a:t>Portage Associatif : </a:t>
            </a:r>
            <a:r>
              <a:rPr lang="fr-FR" dirty="0" smtClean="0"/>
              <a:t>6 CLIC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7537" y="2345433"/>
            <a:ext cx="10727204" cy="3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ITC Zapf Dingbats"/>
              <a:defRPr sz="2400" b="1">
                <a:solidFill>
                  <a:srgbClr val="289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C62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		</a:t>
            </a:r>
            <a:fld id="{1042A019-EF72-4166-AAA7-BA4652D5BACD}" type="slidenum">
              <a:rPr lang="fr-FR" altLang="fr-FR" sz="1200" b="0" smtClean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fld>
            <a:endParaRPr lang="fr-FR" altLang="fr-FR" sz="1200" b="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9999" y="188640"/>
            <a:ext cx="8320761" cy="864096"/>
          </a:xfrm>
        </p:spPr>
        <p:txBody>
          <a:bodyPr>
            <a:noAutofit/>
          </a:bodyPr>
          <a:lstStyle/>
          <a:p>
            <a:r>
              <a:rPr lang="fr-FR" dirty="0"/>
              <a:t>Contexte actuel </a:t>
            </a:r>
            <a:r>
              <a:rPr lang="fr-FR" dirty="0" smtClean="0"/>
              <a:t> - </a:t>
            </a:r>
            <a:r>
              <a:rPr lang="fr-FR" i="1" u="sng" dirty="0" smtClean="0"/>
              <a:t>Financement des </a:t>
            </a:r>
            <a:r>
              <a:rPr lang="fr-FR" i="1" u="sng" dirty="0"/>
              <a:t>CLIC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Mode </a:t>
            </a:r>
            <a:r>
              <a:rPr lang="fr-FR" dirty="0"/>
              <a:t>de financement actuel </a:t>
            </a:r>
            <a:r>
              <a:rPr lang="fr-FR" dirty="0" smtClean="0"/>
              <a:t>:</a:t>
            </a:r>
            <a:endParaRPr lang="fr-FR" dirty="0"/>
          </a:p>
          <a:p>
            <a:pPr lvl="1" algn="just"/>
            <a:r>
              <a:rPr lang="fr-FR" dirty="0"/>
              <a:t>Par le </a:t>
            </a:r>
            <a:r>
              <a:rPr lang="fr-FR" b="1" dirty="0" smtClean="0"/>
              <a:t>Département</a:t>
            </a:r>
            <a:r>
              <a:rPr lang="fr-FR" dirty="0" smtClean="0"/>
              <a:t> </a:t>
            </a:r>
            <a:r>
              <a:rPr lang="fr-FR" dirty="0"/>
              <a:t>à hauteur maximum de </a:t>
            </a:r>
            <a:r>
              <a:rPr lang="fr-FR" b="1" dirty="0"/>
              <a:t>50 % du budget prévisionnel </a:t>
            </a:r>
            <a:r>
              <a:rPr lang="fr-FR" dirty="0" smtClean="0"/>
              <a:t>arrêté</a:t>
            </a:r>
          </a:p>
          <a:p>
            <a:pPr marL="457200" lvl="1" indent="0" algn="just">
              <a:buNone/>
            </a:pPr>
            <a:endParaRPr lang="fr-FR" dirty="0"/>
          </a:p>
          <a:p>
            <a:pPr lvl="1" algn="just"/>
            <a:r>
              <a:rPr lang="fr-FR" dirty="0" smtClean="0"/>
              <a:t>Autres </a:t>
            </a:r>
            <a:r>
              <a:rPr lang="fr-FR" dirty="0"/>
              <a:t>financeurs : </a:t>
            </a:r>
            <a:endParaRPr lang="fr-FR" dirty="0" smtClean="0"/>
          </a:p>
          <a:p>
            <a:pPr lvl="2" algn="just"/>
            <a:r>
              <a:rPr lang="fr-FR" dirty="0" smtClean="0"/>
              <a:t>Communes</a:t>
            </a:r>
            <a:r>
              <a:rPr lang="fr-FR" dirty="0"/>
              <a:t>, </a:t>
            </a:r>
            <a:endParaRPr lang="fr-FR" dirty="0" smtClean="0"/>
          </a:p>
          <a:p>
            <a:pPr lvl="2" algn="just"/>
            <a:r>
              <a:rPr lang="fr-FR" dirty="0" smtClean="0"/>
              <a:t>Intercommunalités</a:t>
            </a:r>
            <a:r>
              <a:rPr lang="fr-FR" dirty="0"/>
              <a:t>, </a:t>
            </a:r>
            <a:endParaRPr lang="fr-FR" dirty="0" smtClean="0"/>
          </a:p>
          <a:p>
            <a:pPr lvl="2" algn="just"/>
            <a:r>
              <a:rPr lang="fr-FR" dirty="0" err="1" smtClean="0"/>
              <a:t>Carsat</a:t>
            </a:r>
            <a:r>
              <a:rPr lang="fr-FR" dirty="0"/>
              <a:t>, </a:t>
            </a:r>
            <a:endParaRPr lang="fr-FR" dirty="0" smtClean="0"/>
          </a:p>
          <a:p>
            <a:pPr lvl="2" algn="just"/>
            <a:r>
              <a:rPr lang="fr-FR" dirty="0" smtClean="0"/>
              <a:t>Caisses </a:t>
            </a:r>
            <a:r>
              <a:rPr lang="fr-FR" dirty="0"/>
              <a:t>de retraite </a:t>
            </a:r>
            <a:r>
              <a:rPr lang="fr-FR" dirty="0" smtClean="0"/>
              <a:t>complémentaires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  <a:p>
            <a:pPr lvl="1" algn="just"/>
            <a:endParaRPr lang="fr-F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7537" y="2345433"/>
            <a:ext cx="10727204" cy="3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ITC Zapf Dingbats"/>
              <a:defRPr sz="2400" b="1">
                <a:solidFill>
                  <a:srgbClr val="2898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C62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b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		</a:t>
            </a:r>
            <a:fld id="{E53F9BBC-916D-4799-AB37-7C2497BC4AE0}" type="slidenum">
              <a:rPr lang="fr-FR" altLang="fr-FR" sz="1200" b="0" smtClean="0">
                <a:solidFill>
                  <a:srgbClr val="898989"/>
                </a:solidFill>
                <a:latin typeface="Calibri" panose="020F0502020204030204" pitchFamily="34" charset="0"/>
              </a:rPr>
              <a:t>9</a:t>
            </a:fld>
            <a:endParaRPr lang="fr-FR" altLang="fr-FR" sz="1200" b="0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koïa Conse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175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koïa Conseil" id="{0DE63219-FE20-4C92-8A92-524ED25107CD}" vid="{9912ED9D-9707-4246-A791-A611392A9A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Cekoïa Conseil</Template>
  <TotalTime>4052</TotalTime>
  <Words>1032</Words>
  <Application>Microsoft Office PowerPoint</Application>
  <PresentationFormat>Affichage à l'écran (4:3)</PresentationFormat>
  <Paragraphs>240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Cekoïa Conseil</vt:lpstr>
      <vt:lpstr>Évaluation du dispositif CLIC</vt:lpstr>
      <vt:lpstr>Présentation PowerPoint</vt:lpstr>
      <vt:lpstr>Présentation PowerPoint</vt:lpstr>
      <vt:lpstr>Rappel de la méthodologie et du planning </vt:lpstr>
      <vt:lpstr>Présentation PowerPoint</vt:lpstr>
      <vt:lpstr>Contexte actuel</vt:lpstr>
      <vt:lpstr>  </vt:lpstr>
      <vt:lpstr>Contexte actuel - Support juridique des CLIC</vt:lpstr>
      <vt:lpstr>Contexte actuel  - Financement des CLIC</vt:lpstr>
      <vt:lpstr>Présentation PowerPoint</vt:lpstr>
      <vt:lpstr>Activité (1/5)</vt:lpstr>
      <vt:lpstr>Activité (2/5)</vt:lpstr>
      <vt:lpstr>Activité (3/5)</vt:lpstr>
      <vt:lpstr>Activité (4/5)</vt:lpstr>
      <vt:lpstr>Activité (5/5) </vt:lpstr>
      <vt:lpstr>Ressources : moyens humains et financiers (1/3) </vt:lpstr>
      <vt:lpstr>Ressources : moyens humains et financiers (2/3) </vt:lpstr>
      <vt:lpstr>Ressources : moyens humains et financiers (3/3) </vt:lpstr>
      <vt:lpstr>Présentation PowerPoint</vt:lpstr>
      <vt:lpstr>Préconisations du cabinet Cekoïa (1/4)</vt:lpstr>
      <vt:lpstr>Préconisations du cabinet Cekoïa (2/4)</vt:lpstr>
      <vt:lpstr>Préconisations du cabinet Cekoïa (3/4)</vt:lpstr>
      <vt:lpstr>Préconisations du cabinet Cekoïa (4/4)</vt:lpstr>
      <vt:lpstr>Évaluation du dispositif CLIC</vt:lpstr>
      <vt:lpstr>Présentation PowerPoint</vt:lpstr>
      <vt:lpstr>Découpage territorial Pour mémoire : Projet préfectoral de nouvelles intercommunalités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du dispositif CLIC</dc:title>
  <dc:creator>Liévine Prince</dc:creator>
  <cp:lastModifiedBy>Aurelie</cp:lastModifiedBy>
  <cp:revision>400</cp:revision>
  <cp:lastPrinted>2016-07-11T09:43:58Z</cp:lastPrinted>
  <dcterms:created xsi:type="dcterms:W3CDTF">2015-10-20T07:18:56Z</dcterms:created>
  <dcterms:modified xsi:type="dcterms:W3CDTF">2016-07-11T11:59:25Z</dcterms:modified>
</cp:coreProperties>
</file>